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8" r:id="rId6"/>
    <p:sldId id="267" r:id="rId7"/>
    <p:sldId id="26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6/23/2024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6/23/2024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6/23/2024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Reservation Analysis with SQL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Yousef Khaled </a:t>
            </a:r>
            <a:r>
              <a:rPr lang="en-US" dirty="0" err="1"/>
              <a:t>Shawkyy</a:t>
            </a:r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E19F660-9C7E-0669-B1E3-35263B740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25">
        <p:fade/>
      </p:transition>
    </mc:Choice>
    <mc:Fallback>
      <p:transition spd="med" advTm="13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B9BB-5665-8F92-74AF-7AC1BE78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5C51-4B93-A09C-676B-9A86507AF4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highest and lowest lead time for reservations?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selected from lead time the maximum value and the minimum value.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Then the highest lead time is 443 and the lowest lead time is 0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FD009-15C5-EECE-78B1-ABDF759812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97560" y="2133600"/>
            <a:ext cx="5396990" cy="57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8C8E-F3F2-8964-6323-65D50493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050" y="2985770"/>
            <a:ext cx="3238500" cy="7239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C6D10A-6D2D-248D-349F-1B6AE0D2CE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53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64">
        <p:fade/>
      </p:transition>
    </mc:Choice>
    <mc:Fallback>
      <p:transition spd="med" advTm="18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8A02-B08F-60ED-868B-A54B91C0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7247-E040-927A-829E-C778DB918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most common market segment type for reservations?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 the segment type and its count and we ordered it descending to see the most common market segment.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common market segment is online 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035C9-C5A8-F18F-E461-18D360715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08711" y="1706880"/>
            <a:ext cx="5713413" cy="88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9C25B-96AD-1BEE-A209-A7091E0AC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012" y="2799080"/>
            <a:ext cx="4048125" cy="129540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AFD5552-9824-BC78-1E01-EC014E7F3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601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223">
        <p:fade/>
      </p:transition>
    </mc:Choice>
    <mc:Fallback>
      <p:transition spd="med" advTm="19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9BA7-BB57-FDAC-9AC0-8FC7CAA7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3D20-2712-5663-8D58-A4851A599E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many reservations have a booking status of "Confirmed"?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our dataset there is canceled and not canceled 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,Not canceled == to confirmed then we selected not canceled and its count in dataset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number of confirmed status is 493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DD192-A00C-8C93-29EC-B9602DBAB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21155" y="1706880"/>
            <a:ext cx="5078412" cy="940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48BAA-3BA1-016B-04DD-8BCF6C97A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682" y="2971800"/>
            <a:ext cx="4667885" cy="7715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6EC3AE8-7687-7EF2-94D5-B61C8839A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552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818">
        <p:fade/>
      </p:transition>
    </mc:Choice>
    <mc:Fallback>
      <p:transition spd="med" advTm="27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1A2B-CBA0-5FFD-D181-ADF8C943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310-E92B-4E72-E6E3-D200F6CB7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total number of adults and children across all reservations?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selected the sum of the children and the sum of the adults from our data set and we added them to each other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number of people in our hotel is 1385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59684-D4FC-81E5-7787-568EFFD22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27812" y="1752600"/>
            <a:ext cx="5078412" cy="766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34E7C-CF29-E038-65C4-87E5C42F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64" y="2901315"/>
            <a:ext cx="4963160" cy="10382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E72FDF2-7380-BB15-809E-A6B3800FD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38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602">
        <p:fade/>
      </p:transition>
    </mc:Choice>
    <mc:Fallback>
      <p:transition spd="med" advTm="21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5AA0-71EA-B52E-1668-D9A89E55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B215-288D-2826-BA05-F6DABE68AB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average number of weekend nights for reservations involving children?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selected from our dataset the average number of weekend nights and we made a condition that the number of children is not equal to 0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number of weekend involving children is 1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AA86C-CDDE-B777-C7E3-2986ACDDEC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83299" y="1905000"/>
            <a:ext cx="5821252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89DAD-A64B-B8C3-B121-9EEAA221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526" y="2659062"/>
            <a:ext cx="3248025" cy="52387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9569357-3B2F-F7B6-1863-D54584BBC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645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630">
        <p:fade/>
      </p:transition>
    </mc:Choice>
    <mc:Fallback>
      <p:transition spd="med" advTm="20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96E5-D4C2-7303-1CB6-76B10B94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B13A-9D01-D625-EB9E-F54B03CC2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many reservations were made in each month of the year?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used a function called month it to display every month with its count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41533-4E09-C571-EE7F-18907357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2" y="4038600"/>
            <a:ext cx="2266950" cy="2676525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3580C47-5CC8-A0BF-02A6-46036A9FC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4800678-1308-32CE-F4EE-AED3C791D1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328982-B818-11D2-5DB7-40F2826C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12" y="3221355"/>
            <a:ext cx="5943600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8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88">
        <p:fade/>
      </p:transition>
    </mc:Choice>
    <mc:Fallback>
      <p:transition spd="med" advTm="29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6374-191D-AD6F-D366-CBFCEFD1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</a:t>
            </a:r>
            <a:r>
              <a:rPr lang="en-US" baseline="30000" dirty="0"/>
              <a:t>TH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7B83-F541-DF2F-779E-620246E37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average number of nights (both weekend and weekday) spent by guests for each room type?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selected each room type with its average number of nights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A0F7A-AD92-94D0-1D2C-F0FB7CCB6D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9133" y="1706880"/>
            <a:ext cx="5784902" cy="807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A1850-61AE-30D4-36A1-12B98529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960" y="2590800"/>
            <a:ext cx="3648075" cy="14763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2F00C92-69A0-CA6D-F446-00D844252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080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702">
        <p:fade/>
      </p:transition>
    </mc:Choice>
    <mc:Fallback>
      <p:transition spd="med" advTm="31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4412-EA2F-51BB-131D-F7A38451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14TH QUESTION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8A29D-9A19-2950-F615-15A038D49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45870" y="2743200"/>
            <a:ext cx="5084927" cy="9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8AAD1-713D-A6A5-9A59-DB4CE1A19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00" y="3810000"/>
            <a:ext cx="5572760" cy="126682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1C472B-17FE-437E-A9B3-D95944AA8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627812" y="1600200"/>
            <a:ext cx="5078412" cy="2922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F296F-A857-286C-4B30-15878A5BA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812" y="4638010"/>
            <a:ext cx="3971925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259D0-8BD5-D702-6E1A-41BC6BB1F840}"/>
              </a:ext>
            </a:extLst>
          </p:cNvPr>
          <p:cNvSpPr txBox="1"/>
          <p:nvPr/>
        </p:nvSpPr>
        <p:spPr>
          <a:xfrm>
            <a:off x="887290" y="1526936"/>
            <a:ext cx="5802086" cy="97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reservations involving children, what is the most common room type, and what is the average price for that room type?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6B91A22-6911-FAFC-E9E9-8A9387168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452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422">
        <p:fade/>
      </p:transition>
    </mc:Choice>
    <mc:Fallback>
      <p:transition spd="med" advTm="23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FB8-15AD-6571-0084-4054233C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61135-4A54-6F9C-4C62-2D9AD26624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15. Find the market segment type that generates the highest average price per room.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Online is the market segment that generates the highest price per room.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BCA62-16C3-494F-BC5B-0022A7C15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97560" y="1905000"/>
            <a:ext cx="5847620" cy="762000"/>
          </a:xfrm>
          <a:prstGeom prst="rect">
            <a:avLst/>
          </a:prstGeom>
        </p:spPr>
      </p:pic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1DEAF95F-4F15-206C-6134-2CA6D442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255" y="2790825"/>
            <a:ext cx="3971925" cy="12763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95DF89-401D-A7F8-ACA8-2597DE7B0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09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03">
        <p:fade/>
      </p:transition>
    </mc:Choice>
    <mc:Fallback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16332" y="228600"/>
            <a:ext cx="8991601" cy="766763"/>
          </a:xfrm>
        </p:spPr>
        <p:txBody>
          <a:bodyPr/>
          <a:lstStyle/>
          <a:p>
            <a:r>
              <a:rPr lang="en-US" b="1" u="sng" dirty="0"/>
              <a:t>15 question to gain insights.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5026" y="995363"/>
            <a:ext cx="11353799" cy="5405437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1. What is the total number of reservations in the dataset?</a:t>
            </a:r>
          </a:p>
          <a:p>
            <a:r>
              <a:rPr lang="en-US" dirty="0"/>
              <a:t>2. Which meal plan is the most popular among guests?</a:t>
            </a:r>
          </a:p>
          <a:p>
            <a:endParaRPr lang="en-US" dirty="0"/>
          </a:p>
          <a:p>
            <a:r>
              <a:rPr lang="en-US" dirty="0"/>
              <a:t>3. What is the average price per room for reservations involving children?</a:t>
            </a:r>
          </a:p>
          <a:p>
            <a:r>
              <a:rPr lang="en-US" dirty="0"/>
              <a:t>4. How many reservations were made for the year 20XX (replace XX with the desired year)?</a:t>
            </a:r>
          </a:p>
          <a:p>
            <a:r>
              <a:rPr lang="en-US" dirty="0"/>
              <a:t>5. What is the most commonly booked room type?</a:t>
            </a:r>
          </a:p>
          <a:p>
            <a:r>
              <a:rPr lang="en-US" dirty="0"/>
              <a:t>6. How many reservations fall on a weekend (</a:t>
            </a:r>
            <a:r>
              <a:rPr lang="en-US" dirty="0" err="1"/>
              <a:t>no_of_weekend_nights</a:t>
            </a:r>
            <a:r>
              <a:rPr lang="en-US" dirty="0"/>
              <a:t> &gt; 0)?</a:t>
            </a:r>
          </a:p>
          <a:p>
            <a:r>
              <a:rPr lang="en-US" dirty="0"/>
              <a:t>7. What is the highest and lowest lead time for reservations?</a:t>
            </a:r>
          </a:p>
          <a:p>
            <a:r>
              <a:rPr lang="en-US" dirty="0"/>
              <a:t>8. What is the most common market segment type for reservations?</a:t>
            </a:r>
          </a:p>
          <a:p>
            <a:r>
              <a:rPr lang="en-US" dirty="0"/>
              <a:t>9. How many reservations have a booking status of "Confirmed"?</a:t>
            </a:r>
          </a:p>
          <a:p>
            <a:r>
              <a:rPr lang="en-US" dirty="0"/>
              <a:t>10. What is the total number of adults and children across all reservations?</a:t>
            </a:r>
          </a:p>
          <a:p>
            <a:r>
              <a:rPr lang="en-US" dirty="0"/>
              <a:t>11. What is the average number of weekend nights for reservations involving children?</a:t>
            </a:r>
          </a:p>
          <a:p>
            <a:r>
              <a:rPr lang="en-US" dirty="0"/>
              <a:t>12. How many reservations were made in each month of the year?</a:t>
            </a:r>
          </a:p>
          <a:p>
            <a:r>
              <a:rPr lang="en-US" dirty="0"/>
              <a:t>13. What is the average number of nights (both weekend and weekday) spent by guests for each room</a:t>
            </a:r>
          </a:p>
          <a:p>
            <a:r>
              <a:rPr lang="en-US" dirty="0"/>
              <a:t>type?</a:t>
            </a:r>
          </a:p>
          <a:p>
            <a:r>
              <a:rPr lang="en-US" dirty="0"/>
              <a:t>14. For reservations involving children, what is the most common room type, and what is the average</a:t>
            </a:r>
          </a:p>
          <a:p>
            <a:r>
              <a:rPr lang="en-US" dirty="0"/>
              <a:t>price for that room type?</a:t>
            </a:r>
          </a:p>
          <a:p>
            <a:r>
              <a:rPr lang="en-US" dirty="0"/>
              <a:t>15. Find the market segment type that generates the highest average price per room.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8B48185C-870B-5EAB-2FCA-B3F26E2F5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97">
        <p:fade/>
      </p:transition>
    </mc:Choice>
    <mc:Fallback>
      <p:transition spd="med" advTm="5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0412" y="-122952"/>
            <a:ext cx="10360501" cy="1223963"/>
          </a:xfrm>
        </p:spPr>
        <p:txBody>
          <a:bodyPr/>
          <a:lstStyle/>
          <a:p>
            <a:r>
              <a:rPr lang="en-US" dirty="0"/>
              <a:t>Dataset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FEE0-D98A-38B7-197E-EF23D5EB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101011"/>
            <a:ext cx="10744200" cy="4419600"/>
          </a:xfrm>
        </p:spPr>
        <p:txBody>
          <a:bodyPr>
            <a:noAutofit/>
          </a:bodyPr>
          <a:lstStyle/>
          <a:p>
            <a:r>
              <a:rPr lang="en-US" sz="1050" dirty="0"/>
              <a:t>The dataset includes the following columns: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Booking_ID</a:t>
            </a:r>
            <a:r>
              <a:rPr lang="en-US" sz="1050" dirty="0"/>
              <a:t>: A unique identifier for each hotel reservation.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no_of_adults</a:t>
            </a:r>
            <a:r>
              <a:rPr lang="en-US" sz="1050" dirty="0"/>
              <a:t>: The number of adults in the reservation.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no_of_children</a:t>
            </a:r>
            <a:r>
              <a:rPr lang="en-US" sz="1050" dirty="0"/>
              <a:t>: The number of children in the reservation.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no_of_weekend_nights</a:t>
            </a:r>
            <a:r>
              <a:rPr lang="en-US" sz="1050" dirty="0"/>
              <a:t>: The number of nights in the reservation that fall on</a:t>
            </a:r>
          </a:p>
          <a:p>
            <a:r>
              <a:rPr lang="en-US" sz="1050" dirty="0"/>
              <a:t>weekends.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no_of_week_nights</a:t>
            </a:r>
            <a:r>
              <a:rPr lang="en-US" sz="1050" dirty="0"/>
              <a:t>: The number of nights in the reservation that fall on</a:t>
            </a:r>
          </a:p>
          <a:p>
            <a:r>
              <a:rPr lang="en-US" sz="1050" dirty="0"/>
              <a:t>weekdays.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type_of_meal_plan</a:t>
            </a:r>
            <a:r>
              <a:rPr lang="en-US" sz="1050" dirty="0"/>
              <a:t>: The meal plan chosen by the guests.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room_type_reserved</a:t>
            </a:r>
            <a:r>
              <a:rPr lang="en-US" sz="1050" dirty="0"/>
              <a:t>: The type of room reserved by the guests.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lead_time</a:t>
            </a:r>
            <a:r>
              <a:rPr lang="en-US" sz="1050" dirty="0"/>
              <a:t>: The number of days between booking and arrival.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arrival_date</a:t>
            </a:r>
            <a:r>
              <a:rPr lang="en-US" sz="1050" dirty="0"/>
              <a:t>: The date of arrival.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market_segment_type</a:t>
            </a:r>
            <a:r>
              <a:rPr lang="en-US" sz="1050" dirty="0"/>
              <a:t>: The market segment to which the reservation</a:t>
            </a:r>
          </a:p>
          <a:p>
            <a:r>
              <a:rPr lang="en-US" sz="1050" dirty="0"/>
              <a:t>belongs.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avg_price_per_room</a:t>
            </a:r>
            <a:r>
              <a:rPr lang="en-US" sz="1050" dirty="0"/>
              <a:t>: The average price per room in the reservation.</a:t>
            </a:r>
          </a:p>
          <a:p>
            <a:r>
              <a:rPr lang="en-US" sz="1050" dirty="0"/>
              <a:t> </a:t>
            </a:r>
            <a:r>
              <a:rPr lang="en-US" sz="1050" dirty="0" err="1"/>
              <a:t>booking_status</a:t>
            </a:r>
            <a:r>
              <a:rPr lang="en-US" sz="1050" dirty="0"/>
              <a:t>: The status of the booking.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A0C2745-BF6F-1C2A-7EB0-445193606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85">
        <p:fade/>
      </p:transition>
    </mc:Choice>
    <mc:Fallback>
      <p:transition spd="med" advTm="7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5332" y="1676400"/>
            <a:ext cx="4461280" cy="461772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What is the total number of reservations in the dataset?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</a:t>
            </a:r>
            <a:r>
              <a:rPr lang="en-US" sz="1800" kern="100" dirty="0" err="1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sql</a:t>
            </a: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we wrote this code to see our total number of reservations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Then the total number of reservations is 700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Content Placeholder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49804806-0AB9-8C98-754A-7AA453DCC7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78333" b="53056"/>
          <a:stretch/>
        </p:blipFill>
        <p:spPr bwMode="auto">
          <a:xfrm>
            <a:off x="7164458" y="2362200"/>
            <a:ext cx="4821238" cy="1370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FAAE5-FE4F-E756-DF3A-49B3502B1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12" y="1395413"/>
            <a:ext cx="6653284" cy="6667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0CB90A4-B689-9D4A-0EFA-C35CC92A9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15">
        <p:fade/>
      </p:transition>
    </mc:Choice>
    <mc:Fallback>
      <p:transition spd="med" advTm="151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9C6-C3CF-3163-768C-7A498C9B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3B9B-1B92-2122-AA5C-0EA3538AA9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Which meal plan is the most popular among guests?</a:t>
            </a: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this code in </a:t>
            </a:r>
            <a:r>
              <a:rPr lang="en-US" sz="1800" kern="100" dirty="0" err="1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sql</a:t>
            </a: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we will display every meal plan with its count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popular and most chosen plan is meal plan 1.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D1308-BD90-3BF4-F169-EDE1AABAF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08890" y="1498600"/>
            <a:ext cx="6420690" cy="7874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F245623-548E-5B1F-46FE-F01EAE1ABB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380" b="33328"/>
          <a:stretch/>
        </p:blipFill>
        <p:spPr bwMode="auto">
          <a:xfrm>
            <a:off x="6996718" y="3009900"/>
            <a:ext cx="5021943" cy="121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364F6F8-B27E-9026-6F43-187DFEB42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335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696">
        <p:fade/>
      </p:transition>
    </mc:Choice>
    <mc:Fallback>
      <p:transition spd="med" advTm="26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AB17-6CBD-C930-AC9D-19637156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34A6-C67E-0EDD-EBD3-EE7ABD953A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What is the average price per room for reservations involving children?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this code we used a condition that the number of children is not equal to 0 like the question room must involve children.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Then the average for room that involves 2 children in room is 167.08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the average for room that involves 1 children in room is 127.06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34394B-A499-E807-656F-91EF667DAB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0971" y="1828800"/>
            <a:ext cx="5349003" cy="9144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1ABEB1-E04E-D93E-FAAA-BC992662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38" y="3065624"/>
            <a:ext cx="4400550" cy="10001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F75AF55-51A1-F25B-4396-5E020B58B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434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451">
        <p:fade/>
      </p:transition>
    </mc:Choice>
    <mc:Fallback>
      <p:transition spd="med" advTm="3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CC6-AF68-AE9B-0B1A-46B0799F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95725-2F95-4800-CDA6-71128E8F9E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How many reservations were made for the year 20XX (replace XX with the desired year)?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used 2018 an example in this code, we solved this question with 2 solutions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used if first solution where statement and we used the first day in the year and the last day in the year,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solution we used a function called year it is way better, the number of reservation per year for 2018 is 577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1DBC2F-323C-4358-9349-36816E609D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1613" y="2057400"/>
            <a:ext cx="5360354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60F32-A066-AE17-F1D0-697B4B32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12" y="3096902"/>
            <a:ext cx="4289067" cy="95154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B77C0F-1A96-DA5D-9D64-BC77804F2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408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616">
        <p:fade/>
      </p:transition>
    </mc:Choice>
    <mc:Fallback>
      <p:transition spd="med" advTm="376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08A5-8DBD-1940-BFDA-F618EB0B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2798-8B9F-1AE5-E33B-B139A9EE33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most commonly booked room type?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used this code to see every room type and its count and we ordered it descending 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Room type 1 is the most commonly booked room type.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F6B11-4959-FA42-2A1B-6A402FBFB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28727" y="2514600"/>
            <a:ext cx="6050193" cy="685800"/>
          </a:xfrm>
          <a:prstGeom prst="rect">
            <a:avLst/>
          </a:prstGeom>
        </p:spPr>
      </p:pic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31807DAE-437E-F991-5B0E-DC6DB5FA5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12" y="3429000"/>
            <a:ext cx="3867150" cy="13430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846EA6-4251-C483-BCA4-3976F90E7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183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630">
        <p:fade/>
      </p:transition>
    </mc:Choice>
    <mc:Fallback>
      <p:transition spd="med" advTm="22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1F0D-A7CA-F4D4-786D-F85DA0D5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SIXTH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B721-F12F-6C8B-A250-AE6FF8AC08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many reservations fall on a weekend (</a:t>
            </a:r>
            <a:r>
              <a:rPr lang="en-US" sz="1800" kern="100" dirty="0" err="1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no_of_weekend_nights</a:t>
            </a:r>
            <a:r>
              <a:rPr lang="en-US" sz="1800" kern="100" dirty="0"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&gt; 0)?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selected from our database the count of weekend nights and we excepted the 0 value</a:t>
            </a:r>
          </a:p>
          <a:p>
            <a:r>
              <a:rPr lang="en-US" sz="1800" kern="100" dirty="0">
                <a:solidFill>
                  <a:schemeClr val="accent6"/>
                </a:solidFill>
                <a:effectLst/>
                <a:latin typeface="Arial Black" panose="020B0A040201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number of reservation is 383</a:t>
            </a:r>
            <a:endParaRPr lang="en-US" sz="18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CBFC2-867D-A2A8-D118-7EB1DFF1D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97560" y="2362200"/>
            <a:ext cx="5735786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96BEF3-44D5-9E4B-2AC9-B373463A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71" y="3360420"/>
            <a:ext cx="3800475" cy="685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256ACC5-4FD5-6B73-102D-BC1E33FE6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346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073">
        <p:fade/>
      </p:transition>
    </mc:Choice>
    <mc:Fallback>
      <p:transition spd="med" advTm="21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4335</TotalTime>
  <Words>1097</Words>
  <Application>Microsoft Office PowerPoint</Application>
  <PresentationFormat>Custom</PresentationFormat>
  <Paragraphs>96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Arial Black</vt:lpstr>
      <vt:lpstr>Calibri</vt:lpstr>
      <vt:lpstr>Tech 16x9</vt:lpstr>
      <vt:lpstr>Hotel Reservation Analysis with SQL</vt:lpstr>
      <vt:lpstr>15 question to gain insights.</vt:lpstr>
      <vt:lpstr>Dataset Details</vt:lpstr>
      <vt:lpstr>FIRST QUESTION</vt:lpstr>
      <vt:lpstr>SECOND QUESTION</vt:lpstr>
      <vt:lpstr>THIRD QUESTION</vt:lpstr>
      <vt:lpstr>FOURTH QUESTION </vt:lpstr>
      <vt:lpstr>FIFTH QUESTION</vt:lpstr>
      <vt:lpstr>SIXTH QUESTION</vt:lpstr>
      <vt:lpstr>SEVENTH QUESTION</vt:lpstr>
      <vt:lpstr>EIGHTH QUESTION</vt:lpstr>
      <vt:lpstr>NINTH QUESTION</vt:lpstr>
      <vt:lpstr>10TH QUESTION</vt:lpstr>
      <vt:lpstr>11TH QUESTION</vt:lpstr>
      <vt:lpstr>12TH QUESTION</vt:lpstr>
      <vt:lpstr>13TH QUESTION</vt:lpstr>
      <vt:lpstr>14TH QUESTION</vt:lpstr>
      <vt:lpstr>15TH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يوسف خالد شوقى عباس حلمى عبدالرحمن</dc:creator>
  <cp:lastModifiedBy>يوسف خالد شوقى عباس حلمى عبدالرحمن</cp:lastModifiedBy>
  <cp:revision>2</cp:revision>
  <dcterms:created xsi:type="dcterms:W3CDTF">2024-06-20T14:31:23Z</dcterms:created>
  <dcterms:modified xsi:type="dcterms:W3CDTF">2024-06-23T17:14:50Z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